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  <p:ext uri="GoogleSlidesCustomDataVersion2">
      <go:slidesCustomData xmlns:go="http://customooxmlschemas.google.com/" r:id="rId18" roundtripDataSignature="AMtx7mgZAxQSaKiKRWPxTihGSf2GIwgYu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EAD8685A-EA2E-4ED2-A206-90D6B8AB425F}">
  <a:tblStyle styleId="{EAD8685A-EA2E-4ED2-A206-90D6B8AB425F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8" Type="http://customschemas.google.com/relationships/presentationmetadata" Target="meta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1.png>
</file>

<file path=ppt/media/image12.png>
</file>

<file path=ppt/media/image13.png>
</file>

<file path=ppt/media/image14.png>
</file>

<file path=ppt/media/image15.jpg>
</file>

<file path=ppt/media/image2.png>
</file>

<file path=ppt/media/image3.png>
</file>

<file path=ppt/media/image4.png>
</file>

<file path=ppt/media/image5.jp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1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1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4" name="Google Shape;14;p1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1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1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2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2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2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3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2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2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1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1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1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1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1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2" name="Google Shape;32;p1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3" name="Google Shape;33;p1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1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0" name="Google Shape;40;p1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2" name="Google Shape;42;p1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ólo el título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20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2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2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21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1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21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2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2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2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A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jpg"/><Relationship Id="rId4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jpg"/><Relationship Id="rId4" Type="http://schemas.openxmlformats.org/officeDocument/2006/relationships/image" Target="../media/image8.png"/><Relationship Id="rId5" Type="http://schemas.openxmlformats.org/officeDocument/2006/relationships/image" Target="../media/image12.png"/><Relationship Id="rId6" Type="http://schemas.openxmlformats.org/officeDocument/2006/relationships/image" Target="../media/image6.png"/><Relationship Id="rId7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255984" y="404664"/>
            <a:ext cx="8708504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lang="es-AR" sz="3200">
                <a:latin typeface="Arial"/>
                <a:ea typeface="Arial"/>
                <a:cs typeface="Arial"/>
                <a:sym typeface="Arial"/>
              </a:rPr>
              <a:t>Optimización de Recursos en Local de Comida Rápida: "Equilibrio entre Atención Humana y Pantallas de Autoservicio"</a:t>
            </a:r>
            <a:endParaRPr b="1" sz="3200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255984" y="2204864"/>
            <a:ext cx="4104456" cy="5040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2400"/>
              <a:buNone/>
            </a:pPr>
            <a:r>
              <a:rPr b="1" lang="es-AR" sz="2400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rPr>
              <a:t>TP N°6 SIMULACION</a:t>
            </a:r>
            <a:endParaRPr b="1" sz="2400">
              <a:solidFill>
                <a:srgbClr val="7F7F7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 txBox="1"/>
          <p:nvPr/>
        </p:nvSpPr>
        <p:spPr>
          <a:xfrm>
            <a:off x="255984" y="4221088"/>
            <a:ext cx="1579712" cy="18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Calibri"/>
              <a:buNone/>
            </a:pPr>
            <a:r>
              <a:rPr b="1" i="0" lang="es-AR" sz="32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Grupo 5</a:t>
            </a:r>
            <a:endParaRPr/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b="1" i="0" lang="es-AR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Guini Gonzalo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r>
              <a:rPr b="1" i="0" lang="es-AR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Lee Jaemin</a:t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7" name="Google Shape;87;p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55984" y="6190422"/>
            <a:ext cx="1579712" cy="329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0"/>
          <p:cNvSpPr txBox="1"/>
          <p:nvPr>
            <p:ph type="title"/>
          </p:nvPr>
        </p:nvSpPr>
        <p:spPr>
          <a:xfrm>
            <a:off x="452028" y="116632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1" lang="es-A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Conclusiones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10"/>
          <p:cNvSpPr/>
          <p:nvPr/>
        </p:nvSpPr>
        <p:spPr>
          <a:xfrm>
            <a:off x="290110" y="1340768"/>
            <a:ext cx="8563780" cy="5112568"/>
          </a:xfrm>
          <a:prstGeom prst="roundRect">
            <a:avLst>
              <a:gd fmla="val 16667" name="adj"/>
            </a:avLst>
          </a:prstGeom>
          <a:solidFill>
            <a:schemeClr val="accent1">
              <a:alpha val="89803"/>
            </a:scheme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10"/>
          <p:cNvSpPr txBox="1"/>
          <p:nvPr>
            <p:ph idx="1" type="body"/>
          </p:nvPr>
        </p:nvSpPr>
        <p:spPr>
          <a:xfrm>
            <a:off x="446956" y="1495325"/>
            <a:ext cx="8250088" cy="4813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t/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s-AR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El escenario 1 es la opción óptima, ya que logra un buen equilibrio entre Promedio de Permanencia de Sistema (PPS), Porcentaje de Tiempo Ocioso (PTO) y Costo Operativo Total (COT) en comparación con los otros escenarios.</a:t>
            </a:r>
            <a:endParaRPr sz="2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1"/>
          <p:cNvSpPr txBox="1"/>
          <p:nvPr>
            <p:ph type="title"/>
          </p:nvPr>
        </p:nvSpPr>
        <p:spPr>
          <a:xfrm>
            <a:off x="1187624" y="332656"/>
            <a:ext cx="6779096" cy="122413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Arial"/>
              <a:buNone/>
            </a:pPr>
            <a:r>
              <a:rPr b="1" lang="es-AR" sz="4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MUCHAS GRACIAS!!</a:t>
            </a:r>
            <a:endParaRPr b="1" sz="4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11"/>
          <p:cNvSpPr txBox="1"/>
          <p:nvPr/>
        </p:nvSpPr>
        <p:spPr>
          <a:xfrm>
            <a:off x="1691680" y="5301208"/>
            <a:ext cx="5770984" cy="115212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Arial"/>
              <a:buNone/>
            </a:pPr>
            <a:r>
              <a:rPr b="1" i="0" lang="es-AR" sz="4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¿Preguntas?</a:t>
            </a:r>
            <a:endParaRPr b="1" i="0" sz="4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1" lang="es-A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Planteo de la problemática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"/>
          <p:cNvSpPr/>
          <p:nvPr/>
        </p:nvSpPr>
        <p:spPr>
          <a:xfrm>
            <a:off x="400708" y="1484784"/>
            <a:ext cx="8280920" cy="4752528"/>
          </a:xfrm>
          <a:prstGeom prst="roundRect">
            <a:avLst>
              <a:gd fmla="val 16667" name="adj"/>
            </a:avLst>
          </a:prstGeom>
          <a:solidFill>
            <a:schemeClr val="accent1">
              <a:alpha val="77647"/>
            </a:scheme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"/>
          <p:cNvSpPr txBox="1"/>
          <p:nvPr>
            <p:ph idx="1" type="body"/>
          </p:nvPr>
        </p:nvSpPr>
        <p:spPr>
          <a:xfrm>
            <a:off x="426368" y="1639341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-342900" lvl="0" marL="3429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es-A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Dificultad para </a:t>
            </a:r>
            <a:r>
              <a:rPr lang="es-A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determinar</a:t>
            </a:r>
            <a:r>
              <a:rPr lang="es-A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la cantidad de cajeros y pantallas táctiles.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es-A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La configuración actual de 5 cajeros y 1 pantalla para el volumen de clientes.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es-A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Exceso de empleados de atención aumenta costos; insuficiencia de pantallas causa largas filas.</a:t>
            </a:r>
            <a:endParaRPr/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es-A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Considerar preferencias de los clientes y costos operativos para optimizar recursos.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1" lang="es-A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Objetivo de la simulación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3"/>
          <p:cNvSpPr/>
          <p:nvPr/>
        </p:nvSpPr>
        <p:spPr>
          <a:xfrm>
            <a:off x="755576" y="2132856"/>
            <a:ext cx="7636363" cy="4062986"/>
          </a:xfrm>
          <a:prstGeom prst="roundRect">
            <a:avLst>
              <a:gd fmla="val 16667" name="adj"/>
            </a:avLst>
          </a:prstGeom>
          <a:solidFill>
            <a:schemeClr val="accent1">
              <a:alpha val="77647"/>
            </a:scheme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1" name="Google Shape;101;p3"/>
          <p:cNvSpPr txBox="1"/>
          <p:nvPr>
            <p:ph idx="1" type="body"/>
          </p:nvPr>
        </p:nvSpPr>
        <p:spPr>
          <a:xfrm>
            <a:off x="829341" y="1988840"/>
            <a:ext cx="7488832" cy="3960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139700" lvl="0" marL="3429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Char char="•"/>
            </a:pPr>
            <a:r>
              <a:rPr lang="es-A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Identificar la combinación óptima entre puestos de atención humana y pantallas táctiles para:</a:t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Char char="–"/>
            </a:pPr>
            <a:r>
              <a:rPr lang="es-AR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Maximizar la eficiencia operativa y reducir los costos.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rtl="0" algn="l">
              <a:spcBef>
                <a:spcPts val="480"/>
              </a:spcBef>
              <a:spcAft>
                <a:spcPts val="0"/>
              </a:spcAft>
              <a:buClr>
                <a:schemeClr val="lt1"/>
              </a:buClr>
              <a:buSzPts val="2400"/>
              <a:buChar char="–"/>
            </a:pPr>
            <a:r>
              <a:rPr lang="es-AR" sz="2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Garantizar una atención rápida y satisfactoria para los clientes.</a:t>
            </a:r>
            <a:endParaRPr sz="2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"/>
          <p:cNvSpPr txBox="1"/>
          <p:nvPr>
            <p:ph type="title"/>
          </p:nvPr>
        </p:nvSpPr>
        <p:spPr>
          <a:xfrm>
            <a:off x="406342" y="18864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1" lang="es-A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Clasificación de variables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4"/>
          <p:cNvSpPr/>
          <p:nvPr/>
        </p:nvSpPr>
        <p:spPr>
          <a:xfrm>
            <a:off x="105520" y="1461782"/>
            <a:ext cx="4176464" cy="5112568"/>
          </a:xfrm>
          <a:prstGeom prst="roundRect">
            <a:avLst>
              <a:gd fmla="val 16667" name="adj"/>
            </a:avLst>
          </a:prstGeom>
          <a:solidFill>
            <a:schemeClr val="accent1">
              <a:alpha val="77647"/>
            </a:scheme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4"/>
          <p:cNvSpPr txBox="1"/>
          <p:nvPr>
            <p:ph idx="1" type="body"/>
          </p:nvPr>
        </p:nvSpPr>
        <p:spPr>
          <a:xfrm>
            <a:off x="213532" y="1583647"/>
            <a:ext cx="3960440" cy="48688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47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b="1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23"/>
              </a:spcBef>
              <a:spcAft>
                <a:spcPts val="0"/>
              </a:spcAft>
              <a:buClr>
                <a:srgbClr val="F2F2F2"/>
              </a:buClr>
              <a:buSzPct val="100000"/>
              <a:buNone/>
            </a:pPr>
            <a:r>
              <a:rPr b="1" lang="es-AR" sz="3400" u="sng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DATOS:</a:t>
            </a:r>
            <a:endParaRPr/>
          </a:p>
          <a:p>
            <a:pPr indent="-342900" lvl="0" marL="342900" rtl="0" algn="l">
              <a:spcBef>
                <a:spcPts val="323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s-AR" sz="3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Tiempo de atención humano (TAH) en segundos.</a:t>
            </a:r>
            <a:endParaRPr/>
          </a:p>
          <a:p>
            <a:pPr indent="-342900" lvl="0" marL="342900" rtl="0" algn="l">
              <a:spcBef>
                <a:spcPts val="323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s-AR" sz="3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Tiempo de atención en pantalla táctil (TAP) en segundos.</a:t>
            </a:r>
            <a:endParaRPr/>
          </a:p>
          <a:p>
            <a:pPr indent="-342900" lvl="0" marL="342900" rtl="0" algn="l">
              <a:spcBef>
                <a:spcPts val="323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s-AR" sz="3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Intervalo de arribos a mostrador (IAM) en segundos.</a:t>
            </a:r>
            <a:endParaRPr/>
          </a:p>
          <a:p>
            <a:pPr indent="-342900" lvl="0" marL="342900" rtl="0" algn="l">
              <a:spcBef>
                <a:spcPts val="323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s-AR" sz="3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Intervalo de arribos a pantalla (IAP) en segundos.</a:t>
            </a:r>
            <a:endParaRPr/>
          </a:p>
          <a:p>
            <a:pPr indent="-342900" lvl="0" marL="342900" rtl="0" algn="l">
              <a:spcBef>
                <a:spcPts val="323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s-AR" sz="3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Sueldo de empleado de atención (SE) en pesos/hora.</a:t>
            </a:r>
            <a:endParaRPr/>
          </a:p>
          <a:p>
            <a:pPr indent="-342900" lvl="0" marL="342900" rtl="0" algn="l">
              <a:spcBef>
                <a:spcPts val="323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s-AR" sz="3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Costo pantalla táctil (CP) en pesos/mes.</a:t>
            </a:r>
            <a:endParaRPr/>
          </a:p>
          <a:p>
            <a:pPr indent="-342900" lvl="0" marL="342900" rtl="0" algn="l">
              <a:spcBef>
                <a:spcPts val="323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s-AR" sz="3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Promedio de horas de trabajos en mes (PHT) en horas.</a:t>
            </a:r>
            <a:endParaRPr/>
          </a:p>
          <a:p>
            <a:pPr indent="0" lvl="0" marL="0" rtl="0" algn="l">
              <a:spcBef>
                <a:spcPts val="323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 sz="3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23"/>
              </a:spcBef>
              <a:spcAft>
                <a:spcPts val="0"/>
              </a:spcAft>
              <a:buClr>
                <a:srgbClr val="F2F2F2"/>
              </a:buClr>
              <a:buSzPct val="100000"/>
              <a:buNone/>
            </a:pPr>
            <a:r>
              <a:rPr b="1" lang="es-AR" sz="3400" u="sng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VARIABLES DE CONTROL:</a:t>
            </a:r>
            <a:endParaRPr/>
          </a:p>
          <a:p>
            <a:pPr indent="-342900" lvl="0" marL="342900" rtl="0" algn="l">
              <a:spcBef>
                <a:spcPts val="323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s-AR" sz="3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Cantidad de puestos de atención humanos (NH).</a:t>
            </a:r>
            <a:endParaRPr/>
          </a:p>
          <a:p>
            <a:pPr indent="-342900" lvl="0" marL="342900" rtl="0" algn="l">
              <a:spcBef>
                <a:spcPts val="323"/>
              </a:spcBef>
              <a:spcAft>
                <a:spcPts val="0"/>
              </a:spcAft>
              <a:buClr>
                <a:schemeClr val="lt1"/>
              </a:buClr>
              <a:buSzPct val="100000"/>
              <a:buChar char="•"/>
            </a:pPr>
            <a:r>
              <a:rPr lang="es-AR" sz="3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Cantidad de pantallas táctiles (NP).</a:t>
            </a:r>
            <a:endParaRPr sz="3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4"/>
          <p:cNvSpPr/>
          <p:nvPr/>
        </p:nvSpPr>
        <p:spPr>
          <a:xfrm>
            <a:off x="4788024" y="1461782"/>
            <a:ext cx="4176464" cy="5112568"/>
          </a:xfrm>
          <a:prstGeom prst="roundRect">
            <a:avLst>
              <a:gd fmla="val 16667" name="adj"/>
            </a:avLst>
          </a:prstGeom>
          <a:solidFill>
            <a:schemeClr val="accent1">
              <a:alpha val="77647"/>
            </a:scheme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4"/>
          <p:cNvSpPr txBox="1"/>
          <p:nvPr/>
        </p:nvSpPr>
        <p:spPr>
          <a:xfrm>
            <a:off x="4896036" y="1583647"/>
            <a:ext cx="3960440" cy="48688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32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Arial"/>
              <a:buNone/>
            </a:pPr>
            <a:r>
              <a:rPr b="1" i="0" lang="es-AR" sz="1600" u="none" cap="none" strike="noStrik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VARIABLES DE ESTADO:</a:t>
            </a:r>
            <a:endParaRPr/>
          </a:p>
          <a:p>
            <a:pPr indent="-342900" lvl="0" marL="342900" marR="0" rtl="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s-AR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Cantidad de clientes en cada puesto humano (nh(i)).</a:t>
            </a:r>
            <a:endParaRPr/>
          </a:p>
          <a:p>
            <a:pPr indent="-342900" lvl="0" marL="342900" marR="0" rtl="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s-AR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Cantidad de clientes en cada pantalla táctil (np(i)).</a:t>
            </a:r>
            <a:endParaRPr/>
          </a:p>
          <a:p>
            <a:pPr indent="0" lvl="0" marL="0" marR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320"/>
              </a:spcBef>
              <a:spcAft>
                <a:spcPts val="0"/>
              </a:spcAft>
              <a:buClr>
                <a:srgbClr val="F2F2F2"/>
              </a:buClr>
              <a:buSzPts val="1600"/>
              <a:buFont typeface="Arial"/>
              <a:buNone/>
            </a:pPr>
            <a:r>
              <a:rPr b="1" i="0" lang="es-AR" sz="1600" u="none" cap="none" strike="noStrike">
                <a:solidFill>
                  <a:srgbClr val="F2F2F2"/>
                </a:solidFill>
                <a:latin typeface="Arial"/>
                <a:ea typeface="Arial"/>
                <a:cs typeface="Arial"/>
                <a:sym typeface="Arial"/>
              </a:rPr>
              <a:t>VARIABLES DE RESULTADO:</a:t>
            </a:r>
            <a:endParaRPr/>
          </a:p>
          <a:p>
            <a:pPr indent="-342900" lvl="0" marL="342900" marR="0" rtl="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s-AR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Tiempo promedio de permanencia en el sistema (PPSH).</a:t>
            </a:r>
            <a:endParaRPr/>
          </a:p>
          <a:p>
            <a:pPr indent="-342900" lvl="0" marL="342900" marR="0" rtl="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s-AR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Tiempo promedio de permanencia en el sistema (PPSP).</a:t>
            </a:r>
            <a:endParaRPr/>
          </a:p>
          <a:p>
            <a:pPr indent="-342900" lvl="0" marL="342900" marR="0" rtl="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s-AR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Porcentaje de tiempo ocioso de los puestos humanos (PTOH(i)).</a:t>
            </a:r>
            <a:endParaRPr/>
          </a:p>
          <a:p>
            <a:pPr indent="-342900" lvl="0" marL="342900" marR="0" rtl="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s-AR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Porcentaje de tiempo ocioso de las pantallas táctiles (PTOP(i)).</a:t>
            </a:r>
            <a:endParaRPr/>
          </a:p>
          <a:p>
            <a:pPr indent="-342900" lvl="0" marL="342900" marR="0" rtl="0" algn="l">
              <a:spcBef>
                <a:spcPts val="32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Arial"/>
              <a:buChar char="•"/>
            </a:pPr>
            <a:r>
              <a:rPr b="0" i="0" lang="es-AR" sz="1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Costo operativo total (COT).</a:t>
            </a:r>
            <a:endParaRPr b="0" i="0" sz="1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Arial"/>
              <a:buNone/>
            </a:pPr>
            <a:r>
              <a:rPr b="1" lang="es-A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Tabla de Eventos Independientes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5"/>
          <p:cNvSpPr/>
          <p:nvPr/>
        </p:nvSpPr>
        <p:spPr>
          <a:xfrm>
            <a:off x="321544" y="1461782"/>
            <a:ext cx="8570936" cy="5112568"/>
          </a:xfrm>
          <a:prstGeom prst="roundRect">
            <a:avLst>
              <a:gd fmla="val 16667" name="adj"/>
            </a:avLst>
          </a:prstGeom>
          <a:solidFill>
            <a:schemeClr val="accent1">
              <a:alpha val="77647"/>
            </a:scheme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5"/>
          <p:cNvSpPr txBox="1"/>
          <p:nvPr>
            <p:ph idx="1" type="body"/>
          </p:nvPr>
        </p:nvSpPr>
        <p:spPr>
          <a:xfrm>
            <a:off x="213532" y="1583647"/>
            <a:ext cx="8127612" cy="48688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</a:pPr>
            <a:r>
              <a:t/>
            </a:r>
            <a:endParaRPr b="1" sz="3400" u="sng">
              <a:solidFill>
                <a:srgbClr val="F2F2F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</a:pPr>
            <a:r>
              <a:t/>
            </a:r>
            <a:endParaRPr sz="3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18" name="Google Shape;118;p5"/>
          <p:cNvGraphicFramePr/>
          <p:nvPr/>
        </p:nvGraphicFramePr>
        <p:xfrm>
          <a:off x="718580" y="167780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{EAD8685A-EA2E-4ED2-A206-90D6B8AB425F}</a:tableStyleId>
              </a:tblPr>
              <a:tblGrid>
                <a:gridCol w="1316225"/>
                <a:gridCol w="2153550"/>
                <a:gridCol w="2153550"/>
                <a:gridCol w="2153550"/>
              </a:tblGrid>
              <a:tr h="607575"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AR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Evento</a:t>
                      </a:r>
                      <a:endParaRPr b="1" sz="3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AR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EFNC</a:t>
                      </a:r>
                      <a:endParaRPr b="1" sz="3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AR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EFC</a:t>
                      </a:r>
                      <a:endParaRPr b="1" sz="3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AR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Condición</a:t>
                      </a:r>
                      <a:endParaRPr b="1" sz="3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486975"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AR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LlegadaCajero</a:t>
                      </a:r>
                      <a:endParaRPr b="1" sz="3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AR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LlegadaCajero</a:t>
                      </a:r>
                      <a:endParaRPr b="1" sz="3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AR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SalidaCanjero(i)</a:t>
                      </a:r>
                      <a:endParaRPr b="1" sz="3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AR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nh(i) = 1</a:t>
                      </a:r>
                      <a:endParaRPr b="1" sz="3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27175"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AR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LlegadaPantalla</a:t>
                      </a:r>
                      <a:endParaRPr b="1" sz="3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AR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LlegadaPantalla</a:t>
                      </a:r>
                      <a:endParaRPr b="1" sz="3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AR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SalidaPantalla(i)</a:t>
                      </a:r>
                      <a:endParaRPr b="1" sz="3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AR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np(i) = 1</a:t>
                      </a:r>
                      <a:endParaRPr b="1" sz="3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79400"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AR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SalidaCanjero(i)</a:t>
                      </a:r>
                      <a:endParaRPr b="1" sz="3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AR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—-----------</a:t>
                      </a:r>
                      <a:endParaRPr b="1" sz="3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AR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SalidaCanjero(i)</a:t>
                      </a:r>
                      <a:endParaRPr b="1" sz="3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AR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nh(i) 1</a:t>
                      </a:r>
                      <a:endParaRPr b="1" sz="3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79400"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AR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SalidaPantalla(i)</a:t>
                      </a:r>
                      <a:endParaRPr b="1" sz="3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AR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—-----------</a:t>
                      </a:r>
                      <a:endParaRPr b="1" sz="3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AR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SalidaPantalla(i)</a:t>
                      </a:r>
                      <a:endParaRPr b="1" sz="3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s-AR" sz="2000" u="none" cap="none" strike="noStrike">
                          <a:solidFill>
                            <a:schemeClr val="lt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np(i) 1</a:t>
                      </a:r>
                      <a:endParaRPr b="1" sz="3200" u="none" cap="none" strike="noStrike">
                        <a:solidFill>
                          <a:schemeClr val="lt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T="63500" marB="63500" marR="63500" marL="63500">
                    <a:lnL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1270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1" lang="es-A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Tabla de Eventos Futuros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6"/>
          <p:cNvSpPr txBox="1"/>
          <p:nvPr>
            <p:ph idx="1" type="body"/>
          </p:nvPr>
        </p:nvSpPr>
        <p:spPr>
          <a:xfrm>
            <a:off x="213532" y="1583647"/>
            <a:ext cx="8127612" cy="48688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 b="1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</a:pPr>
            <a:r>
              <a:t/>
            </a:r>
            <a:endParaRPr b="1" sz="3400" u="sng">
              <a:solidFill>
                <a:srgbClr val="F2F2F2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80"/>
              </a:spcBef>
              <a:spcAft>
                <a:spcPts val="0"/>
              </a:spcAft>
              <a:buClr>
                <a:schemeClr val="dk1"/>
              </a:buClr>
              <a:buSzPts val="3400"/>
              <a:buNone/>
            </a:pPr>
            <a:r>
              <a:t/>
            </a:r>
            <a:endParaRPr sz="34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6"/>
          <p:cNvSpPr/>
          <p:nvPr/>
        </p:nvSpPr>
        <p:spPr>
          <a:xfrm>
            <a:off x="536037" y="1814286"/>
            <a:ext cx="8068411" cy="4567042"/>
          </a:xfrm>
          <a:prstGeom prst="roundRect">
            <a:avLst>
              <a:gd fmla="val 16667" name="adj"/>
            </a:avLst>
          </a:prstGeom>
          <a:solidFill>
            <a:schemeClr val="accent1">
              <a:alpha val="77647"/>
            </a:scheme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6"/>
          <p:cNvSpPr txBox="1"/>
          <p:nvPr/>
        </p:nvSpPr>
        <p:spPr>
          <a:xfrm>
            <a:off x="831031" y="2117587"/>
            <a:ext cx="7488832" cy="396044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0" i="0" lang="es-AR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TPLLc: Tiempo de próxima llegada al puesto de atención.</a:t>
            </a:r>
            <a:endParaRPr/>
          </a:p>
          <a:p>
            <a:pPr indent="0" lvl="0" marL="0" marR="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0" i="0" lang="es-AR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TPLLp: Tiempo de próxima llegada a la pantalla.</a:t>
            </a:r>
            <a:endParaRPr/>
          </a:p>
          <a:p>
            <a:pPr indent="0" lvl="0" marL="0" marR="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0" i="0" lang="es-AR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TPSc(i): Tiempo de próxima salida (i) desde cola de atención del cliente.</a:t>
            </a:r>
            <a:endParaRPr/>
          </a:p>
          <a:p>
            <a:pPr indent="0" lvl="0" marL="0" marR="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/>
              <a:buNone/>
            </a:pPr>
            <a:r>
              <a:rPr b="0" i="0" lang="es-AR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TPSp(i): Tiempo próxima salida (i) desde pantalla táctil.</a:t>
            </a:r>
            <a:endParaRPr b="0" i="0" sz="32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7"/>
          <p:cNvSpPr txBox="1"/>
          <p:nvPr>
            <p:ph type="title"/>
          </p:nvPr>
        </p:nvSpPr>
        <p:spPr>
          <a:xfrm>
            <a:off x="457200" y="-99392"/>
            <a:ext cx="8229600" cy="76141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1" lang="es-A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Datos obtenidos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7"/>
          <p:cNvSpPr/>
          <p:nvPr/>
        </p:nvSpPr>
        <p:spPr>
          <a:xfrm>
            <a:off x="179512" y="620688"/>
            <a:ext cx="8856984" cy="6120680"/>
          </a:xfrm>
          <a:prstGeom prst="roundRect">
            <a:avLst>
              <a:gd fmla="val 16667" name="adj"/>
            </a:avLst>
          </a:prstGeom>
          <a:solidFill>
            <a:schemeClr val="accent1">
              <a:alpha val="77647"/>
            </a:scheme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3" name="Google Shape;133;p7"/>
          <p:cNvCxnSpPr>
            <a:stCxn id="132" idx="1"/>
            <a:endCxn id="132" idx="3"/>
          </p:cNvCxnSpPr>
          <p:nvPr/>
        </p:nvCxnSpPr>
        <p:spPr>
          <a:xfrm>
            <a:off x="179512" y="3681028"/>
            <a:ext cx="8856900" cy="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34" name="Google Shape;134;p7"/>
          <p:cNvCxnSpPr>
            <a:stCxn id="132" idx="0"/>
            <a:endCxn id="132" idx="2"/>
          </p:cNvCxnSpPr>
          <p:nvPr/>
        </p:nvCxnSpPr>
        <p:spPr>
          <a:xfrm>
            <a:off x="4608004" y="620688"/>
            <a:ext cx="0" cy="61206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5" name="Google Shape;135;p7"/>
          <p:cNvSpPr txBox="1"/>
          <p:nvPr/>
        </p:nvSpPr>
        <p:spPr>
          <a:xfrm>
            <a:off x="1150894" y="3429000"/>
            <a:ext cx="3096344" cy="2472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</a:pPr>
            <a:r>
              <a:rPr b="1" i="0" lang="es-AR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Intervalo de arribos a mostrador (IAM):</a:t>
            </a:r>
            <a:endParaRPr b="1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s://lh7-rt.googleusercontent.com/docsz/AD_4nXeTXNdpQwNqpPJVFP1xFKW0puY8TSR5TsHlssvB1Nz7rlQZsz1-Hn4OsDdKeEt8PvayIQq5RHvbfup3UQ-uBpouXpGJ0vFjYgyzBq9Qzi0sdPNyHN3DI2W4JaSWNblXNBEjWo6ccjf71q_AanmXBkYGOqZZYz5Y4I039Z9ZbA?key=VGF-NpvUitAa9vWSkSB1uA" id="136" name="Google Shape;136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18997" y="692696"/>
            <a:ext cx="3160139" cy="2736096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7"/>
          <p:cNvSpPr txBox="1"/>
          <p:nvPr/>
        </p:nvSpPr>
        <p:spPr>
          <a:xfrm>
            <a:off x="5022722" y="3429000"/>
            <a:ext cx="3096344" cy="2472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</a:pPr>
            <a:r>
              <a:rPr b="1" i="0" lang="es-AR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Intervalo de arribos a pantalla (IAP)</a:t>
            </a:r>
            <a:endParaRPr b="1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s://lh7-rt.googleusercontent.com/docsz/AD_4nXdIXpiOsFzuFO4skHuiiMJ5_8LbGwGx9bDoZnguqnhqygyjuhZb3AXgLsSKse5lFhHks61zdUYndIOT7DXU_F21D3Ljwics_s0MeC4wYBjCfpwTzPY_0zmhM0XqHXhaVhYQ9vyUe18Qtw5CWmNM81CGgXqC5tc4tBCoSfMS?key=VGF-NpvUitAa9vWSkSB1uA" id="138" name="Google Shape;138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932040" y="692695"/>
            <a:ext cx="3277708" cy="276458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7"/>
          <p:cNvSpPr txBox="1"/>
          <p:nvPr/>
        </p:nvSpPr>
        <p:spPr>
          <a:xfrm>
            <a:off x="1253590" y="6494153"/>
            <a:ext cx="3096344" cy="2472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</a:pPr>
            <a:r>
              <a:rPr b="1" i="0" lang="es-AR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Tiempo de atención humano (TAH):</a:t>
            </a:r>
            <a:endParaRPr b="1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7"/>
          <p:cNvSpPr txBox="1"/>
          <p:nvPr/>
        </p:nvSpPr>
        <p:spPr>
          <a:xfrm>
            <a:off x="4788024" y="6494153"/>
            <a:ext cx="3456384" cy="24721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Arial"/>
              <a:buNone/>
            </a:pPr>
            <a:r>
              <a:rPr b="1" i="0" lang="es-AR" sz="12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Tiempo de atención en pantalla táctil (TAP):</a:t>
            </a:r>
            <a:endParaRPr b="1" i="0" sz="12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s://lh7-rt.googleusercontent.com/docsz/AD_4nXf3QtLtHGYF5iBsyRcCFEh8NHYeSW2N5_VV_BzRXluA8i07XTPiXpbgL3iendZw-eg5au5oeCi_-c4QNYwTPxow-_pT33iwrB-td0xbHPyVyzPdJDEVJAjJmFlbOSlEZYX_2g_z8jkResSl8_TQjW810s2YDgySp_4HsaOjjQ?key=VGF-NpvUitAa9vWSkSB1uA" id="141" name="Google Shape;141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175542" y="3771679"/>
            <a:ext cx="3252441" cy="275366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lh7-rt.googleusercontent.com/docsz/AD_4nXetUr4Yef5MbvqAbNACs6jgtLKXoZLKd013wubN2eb5wB5Bdhi9NDZnflPDnvj3sCQcnFtpwWK4lVx75-54URjsaOtEb602McxxrsdeTooveoU3p8ZPWEyROivb5CwyNuJ351_mvYah4XDE5T93-PCLwRABWcBe9nK0RaHm?key=VGF-NpvUitAa9vWSkSB1uA" id="142" name="Google Shape;142;p7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4902177" y="3771678"/>
            <a:ext cx="3228079" cy="27536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8"/>
          <p:cNvSpPr txBox="1"/>
          <p:nvPr>
            <p:ph type="title"/>
          </p:nvPr>
        </p:nvSpPr>
        <p:spPr>
          <a:xfrm>
            <a:off x="452028" y="18864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1" lang="es-A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Resultados &amp; escenarios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8"/>
          <p:cNvSpPr/>
          <p:nvPr/>
        </p:nvSpPr>
        <p:spPr>
          <a:xfrm>
            <a:off x="400708" y="1484784"/>
            <a:ext cx="8280920" cy="4752528"/>
          </a:xfrm>
          <a:prstGeom prst="roundRect">
            <a:avLst>
              <a:gd fmla="val 16667" name="adj"/>
            </a:avLst>
          </a:prstGeom>
          <a:solidFill>
            <a:schemeClr val="accent1">
              <a:alpha val="89803"/>
            </a:scheme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8"/>
          <p:cNvSpPr txBox="1"/>
          <p:nvPr>
            <p:ph idx="1" type="body"/>
          </p:nvPr>
        </p:nvSpPr>
        <p:spPr>
          <a:xfrm>
            <a:off x="426368" y="1639341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</a:pPr>
            <a:r>
              <a:rPr lang="es-A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Luego de haber corrido la simulación, obtuvimos las siguientes variables de resultado: 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es-AR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Tiempo promedio de permanencia en el sistema de puesto de atencion (PPSH).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es-AR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Tiempo promedio de permanencia en el sistema de pantalla tactil (PPSP).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es-AR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Porcentaje de tiempo ocioso de los puestos humanos (PTOH</a:t>
            </a:r>
            <a:r>
              <a:rPr lang="es-AR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(i)</a:t>
            </a:r>
            <a:r>
              <a:rPr lang="es-AR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).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es-AR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Porcentaje de tiempo ocioso de las pantallas táctiles (PTOP(i)).</a:t>
            </a:r>
            <a:endParaRPr/>
          </a:p>
          <a:p>
            <a:pPr indent="-342900" lvl="0" marL="34290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Char char="•"/>
            </a:pPr>
            <a:r>
              <a:rPr lang="es-AR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Costo operativo total (COT).</a:t>
            </a:r>
            <a:endParaRPr/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None/>
            </a:pPr>
            <a:r>
              <a:t/>
            </a:r>
            <a:endParaRPr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9"/>
          <p:cNvSpPr/>
          <p:nvPr/>
        </p:nvSpPr>
        <p:spPr>
          <a:xfrm>
            <a:off x="143508" y="980728"/>
            <a:ext cx="8856984" cy="5760640"/>
          </a:xfrm>
          <a:prstGeom prst="roundRect">
            <a:avLst>
              <a:gd fmla="val 16667" name="adj"/>
            </a:avLst>
          </a:prstGeom>
          <a:solidFill>
            <a:schemeClr val="accent1">
              <a:alpha val="89803"/>
            </a:schemeClr>
          </a:solidFill>
          <a:ln cap="flat" cmpd="sng" w="25400">
            <a:solidFill>
              <a:srgbClr val="395E8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p9"/>
          <p:cNvSpPr txBox="1"/>
          <p:nvPr>
            <p:ph idx="1" type="body"/>
          </p:nvPr>
        </p:nvSpPr>
        <p:spPr>
          <a:xfrm>
            <a:off x="135191" y="836712"/>
            <a:ext cx="8838728" cy="57606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s-AR" sz="20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Escenario Base: 5 cajeros y 1 pantallas.</a:t>
            </a:r>
            <a:endParaRPr/>
          </a:p>
          <a:p>
            <a:pPr indent="0" lvl="0" marL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 sz="1600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s-AR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PTOH = 39.4%; PTOP = 36.1%; PPSH = 248; PPSP = 162; COT = 2068000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s-AR" sz="20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Escenario 1: 3 cajeros y 3 pantallas.</a:t>
            </a:r>
            <a:endParaRPr sz="2000" u="sng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s-AR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PTOH = 31.1%; PTOP = 43.8%; PPSH = 237; PPSP = 142; COT = 1254000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s-AR" sz="20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Escenario 2: 5 cajeros y 0 pantallas.</a:t>
            </a:r>
            <a:endParaRPr/>
          </a:p>
          <a:p>
            <a:pPr indent="0" lvl="0" marL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s-AR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PTOH = 41.2%; PPSH = 257; COT = 2062500</a:t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s-AR" sz="2000" u="sng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Escenario 3: 2 cajeros y 2 pantallas.</a:t>
            </a:r>
            <a:endParaRPr/>
          </a:p>
          <a:p>
            <a:pPr indent="0" lvl="0" marL="0" rtl="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t/>
            </a:r>
            <a:endParaRPr sz="16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</a:pPr>
            <a:r>
              <a:rPr lang="es-AR" sz="2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 PTOH = 9.8%; PTOP = 15.5%; PPSH = 372; PPSP = 212; COT = 836000</a:t>
            </a:r>
            <a:endParaRPr/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</a:pPr>
            <a:r>
              <a:t/>
            </a:r>
            <a:endParaRPr sz="20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9"/>
          <p:cNvSpPr txBox="1"/>
          <p:nvPr>
            <p:ph type="title"/>
          </p:nvPr>
        </p:nvSpPr>
        <p:spPr>
          <a:xfrm>
            <a:off x="457200" y="13498"/>
            <a:ext cx="8229600" cy="970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1" lang="es-AR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Resultados &amp; escenarios</a:t>
            </a:r>
            <a:endParaRPr b="1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2024-09-30T04:33:38Z</dcterms:created>
  <dc:creator>Admin</dc:creator>
</cp:coreProperties>
</file>